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sldIdLst>
    <p:sldId id="256" r:id="rId2"/>
    <p:sldId id="258" r:id="rId3"/>
    <p:sldId id="259" r:id="rId4"/>
    <p:sldId id="262" r:id="rId5"/>
    <p:sldId id="263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2136"/>
    <a:srgbClr val="156082"/>
    <a:srgbClr val="6EB31B"/>
    <a:srgbClr val="FFFF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765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jp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1E2B88-D1D3-4627-92FB-033BCB3CD63A}" type="datetimeFigureOut">
              <a:rPr lang="en-DE" smtClean="0"/>
              <a:t>13/10/2024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D36A9-4876-4097-8520-E63CE5D1CCE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02456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D36A9-4876-4097-8520-E63CE5D1CCE0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1282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6D6FF-3CBE-2D0C-1E6F-17ECA08668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7611D6-1837-B5DE-45CF-21C4767DBF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5B3DC-BC20-1A19-BEC2-8312A4436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755E9-C49A-E957-558F-900E9DB85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A2ED2-5D21-E4F8-B7E8-2C8910405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3889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07C5-8785-748D-407A-0B9B02C1B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D972B6-D131-E333-CEB2-1AE73BE0A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E9217-E849-B0B9-F595-B8139C9AF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CC3BD-0914-1BE0-BFB0-4EEB8ED1C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AD7DE-BF0A-22AF-7195-ECCC7A35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5377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108835-27DD-29F4-E61A-12922ECCF9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95DC1C-0723-613F-68A7-09663177B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BACAE-6B05-02C7-DC18-D47CEF595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B2A9A-1E75-EB60-ED74-D97FA5D89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61101-908F-61B9-6816-65D2506C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80411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2F6C-D2E5-362C-F3B2-0CD813B65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263" y="566418"/>
            <a:ext cx="9188409" cy="791500"/>
          </a:xfrm>
        </p:spPr>
        <p:txBody>
          <a:bodyPr>
            <a:normAutofit/>
          </a:bodyPr>
          <a:lstStyle>
            <a:lvl1pPr>
              <a:defRPr sz="3600">
                <a:solidFill>
                  <a:srgbClr val="0C2136"/>
                </a:solidFill>
                <a:latin typeface="Arial Rounded MT Bold" panose="020F07040305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69301-6823-5A59-F4AD-0CF2333AD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263" y="1548801"/>
            <a:ext cx="11481474" cy="4264603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B940F-2485-DE28-EBBA-34C9B2AE2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3537" y="6331244"/>
            <a:ext cx="2743200" cy="365125"/>
          </a:xfrm>
        </p:spPr>
        <p:txBody>
          <a:bodyPr/>
          <a:lstStyle/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4A43B4D-AD7F-12ED-0941-7E0A5E6A528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55263" y="6247476"/>
            <a:ext cx="1308521" cy="532660"/>
            <a:chOff x="22170982" y="2387331"/>
            <a:chExt cx="4710970" cy="1917696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EE39D56A-600F-6C1E-2408-C21593E7F9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299270" y="2556875"/>
              <a:ext cx="1578605" cy="15786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Logo&#10;&#10;Description automatically generated">
              <a:extLst>
                <a:ext uri="{FF2B5EF4-FFF2-40B4-BE49-F238E27FC236}">
                  <a16:creationId xmlns:a16="http://schemas.microsoft.com/office/drawing/2014/main" id="{07566DD8-CA69-8CC8-A5D7-257EF8EE6B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96"/>
            <a:stretch/>
          </p:blipFill>
          <p:spPr>
            <a:xfrm>
              <a:off x="25092659" y="2387331"/>
              <a:ext cx="1789293" cy="1917696"/>
            </a:xfrm>
            <a:prstGeom prst="rect">
              <a:avLst/>
            </a:prstGeom>
          </p:spPr>
        </p:pic>
        <p:pic>
          <p:nvPicPr>
            <p:cNvPr id="11" name="Picture 10" descr="A logo with a person climbing a green and black l&#10;&#10;Description automatically generated">
              <a:extLst>
                <a:ext uri="{FF2B5EF4-FFF2-40B4-BE49-F238E27FC236}">
                  <a16:creationId xmlns:a16="http://schemas.microsoft.com/office/drawing/2014/main" id="{31935C7B-6807-E620-1917-350996611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150" b="99226" l="1783" r="97920">
                          <a14:foregroundMark x1="6364" y1="85641" x2="6051" y2="85383"/>
                          <a14:foregroundMark x1="6677" y1="85899" x2="6364" y2="85641"/>
                          <a14:foregroundMark x1="9807" y1="88478" x2="6677" y2="85899"/>
                          <a14:foregroundMark x1="6326" y1="81115" x2="9212" y2="74377"/>
                          <a14:foregroundMark x1="9212" y1="74377" x2="9807" y2="88392"/>
                          <a14:foregroundMark x1="4218" y1="85899" x2="4012" y2="87274"/>
                          <a14:foregroundMark x1="4257" y1="85641" x2="4218" y2="85899"/>
                          <a14:foregroundMark x1="4309" y1="85297" x2="4257" y2="85641"/>
                          <a14:foregroundMark x1="75037" y1="49441" x2="82764" y2="45400"/>
                          <a14:foregroundMark x1="73848" y1="60533" x2="79049" y2="64918"/>
                          <a14:foregroundMark x1="80981" y1="67584" x2="85438" y2="67154"/>
                          <a14:foregroundMark x1="95840" y1="72571" x2="91976" y2="77644"/>
                          <a14:foregroundMark x1="91976" y1="77644" x2="91976" y2="77816"/>
                          <a14:foregroundMark x1="97920" y1="71539" x2="97474" y2="73087"/>
                          <a14:foregroundMark x1="18128" y1="85211" x2="46657" y2="7481"/>
                          <a14:foregroundMark x1="46657" y1="7481" x2="46657" y2="7481"/>
                          <a14:foregroundMark x1="31352" y1="2150" x2="43388" y2="2150"/>
                          <a14:foregroundMark x1="3120" y1="93207" x2="1783" y2="98280"/>
                          <a14:foregroundMark x1="1783" y1="98280" x2="5646" y2="99226"/>
                          <a14:foregroundMark x1="17236" y1="96303" x2="17385" y2="98710"/>
                          <a14:foregroundMark x1="22288" y1="95529" x2="22585" y2="97334"/>
                          <a14:foregroundMark x1="34770" y1="94583" x2="34175" y2="96475"/>
                          <a14:foregroundMark x1="41159" y1="94411" x2="41010" y2="96131"/>
                          <a14:foregroundMark x1="51412" y1="95701" x2="51263" y2="96905"/>
                          <a14:foregroundMark x1="63744" y1="95787" x2="63299" y2="97163"/>
                          <a14:foregroundMark x1="74591" y1="95959" x2="74443" y2="97163"/>
                          <a14:foregroundMark x1="79495" y1="95959" x2="79198" y2="97163"/>
                          <a14:foregroundMark x1="40862" y1="51935" x2="40862" y2="51935"/>
                          <a14:foregroundMark x1="40862" y1="51849" x2="40862" y2="51849"/>
                          <a14:foregroundMark x1="40862" y1="51849" x2="41010" y2="51591"/>
                          <a14:foregroundMark x1="40713" y1="52021" x2="41159" y2="51161"/>
                          <a14:foregroundMark x1="42199" y1="47893" x2="40416" y2="52709"/>
                          <a14:foregroundMark x1="39079" y1="52537" x2="40416" y2="49699"/>
                          <a14:foregroundMark x1="40713" y1="52021" x2="41159" y2="51247"/>
                          <a14:backgroundMark x1="14413" y1="98022" x2="14413" y2="98022"/>
                          <a14:backgroundMark x1="49034" y1="98108" x2="49034" y2="98108"/>
                          <a14:backgroundMark x1="4012" y1="85641" x2="4012" y2="85641"/>
                          <a14:backgroundMark x1="4160" y1="85383" x2="4160" y2="85383"/>
                          <a14:backgroundMark x1="4160" y1="85211" x2="4160" y2="85211"/>
                          <a14:backgroundMark x1="4160" y1="85899" x2="4160" y2="85899"/>
                          <a14:backgroundMark x1="6092" y1="81083" x2="4458" y2="85125"/>
                          <a14:backgroundMark x1="9658" y1="88564" x2="10104" y2="885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70982" y="2556875"/>
              <a:ext cx="913503" cy="1578609"/>
            </a:xfrm>
            <a:prstGeom prst="rect">
              <a:avLst/>
            </a:prstGeom>
          </p:spPr>
        </p:pic>
      </p:grpSp>
      <p:pic>
        <p:nvPicPr>
          <p:cNvPr id="12" name="Picture 9" descr="tud_logo">
            <a:extLst>
              <a:ext uri="{FF2B5EF4-FFF2-40B4-BE49-F238E27FC236}">
                <a16:creationId xmlns:a16="http://schemas.microsoft.com/office/drawing/2014/main" id="{8F28566E-DFC7-4739-21A9-26695650F7A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6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733" t="6878" r="5453" b="9546"/>
          <a:stretch/>
        </p:blipFill>
        <p:spPr bwMode="auto">
          <a:xfrm>
            <a:off x="9698962" y="512749"/>
            <a:ext cx="2335221" cy="8988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  <p:sp>
        <p:nvSpPr>
          <p:cNvPr id="10" name="Rectangle 8">
            <a:extLst>
              <a:ext uri="{FF2B5EF4-FFF2-40B4-BE49-F238E27FC236}">
                <a16:creationId xmlns:a16="http://schemas.microsoft.com/office/drawing/2014/main" id="{904E9E4E-F999-F43D-DF9C-7069BADED93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36000" y="279431"/>
            <a:ext cx="11520000" cy="54000"/>
          </a:xfrm>
          <a:prstGeom prst="rect">
            <a:avLst/>
          </a:prstGeom>
          <a:solidFill>
            <a:schemeClr val="accent1"/>
          </a:solidFill>
          <a:ln w="3175">
            <a:noFill/>
            <a:miter lim="800000"/>
            <a:headEnd/>
            <a:tailEnd/>
          </a:ln>
        </p:spPr>
        <p:txBody>
          <a:bodyPr/>
          <a:lstStyle/>
          <a:p>
            <a:endParaRPr lang="de-DE" sz="2400">
              <a:latin typeface="+mn-lt"/>
              <a:cs typeface="Tahoma" pitchFamily="34" charset="0"/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E798B4F-7B5C-A815-6211-3AAF584BE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31244"/>
            <a:ext cx="4114800" cy="365125"/>
          </a:xfrm>
        </p:spPr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6E510A20-1228-2B73-F79A-5CFE91AC8C7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55263" y="6123113"/>
            <a:ext cx="11520000" cy="54000"/>
          </a:xfrm>
          <a:prstGeom prst="rect">
            <a:avLst/>
          </a:prstGeom>
          <a:solidFill>
            <a:srgbClr val="156082"/>
          </a:solidFill>
          <a:ln w="3175">
            <a:solidFill>
              <a:srgbClr val="156082"/>
            </a:solidFill>
            <a:miter lim="800000"/>
            <a:headEnd/>
            <a:tailEnd/>
          </a:ln>
        </p:spPr>
        <p:txBody>
          <a:bodyPr/>
          <a:lstStyle/>
          <a:p>
            <a:endParaRPr lang="de-DE" sz="2400">
              <a:latin typeface="+mn-lt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373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1CA0-3BBC-124A-677A-A39C259AF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5FB87E-270E-7775-DE19-BACE32831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1F200-0242-6657-98F6-7E0A515E9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8E052-943F-D0CB-6040-C0D59D4CE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75BE8-3172-4534-73B4-43439B73C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2867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1716A-3416-73A8-3995-EBD5D8AF8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4E64A-51C0-E74D-C600-30C636CEF5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33785-4246-D575-7FC5-83C173AD3A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8A9370-CC81-CFAC-7E7E-56D6103C3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36449F-9B20-D741-DC39-6455BD8BF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38C31-0DF4-F8B0-3AFE-39479F901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3391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C28EC-9CC3-40ED-FFAD-2E18547F5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F988B4-9BF6-55E9-A5DE-3EBC0B3741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83BC70-6DE3-261B-8D13-FD74CA4CB5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8BB13C-1877-B17C-352D-FE8E4FBF21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A49C22-3A8B-96CA-295B-AF535B000B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C0FBE3-955B-E9DD-9B80-898052851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543E7-D256-2728-D970-87C7C5A0E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9B39DC-C611-2BAE-E869-044694BBB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02780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1FBB9-2F11-AD87-15F0-8A72F182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5EBBEF-1B22-4054-34A1-EB067074F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89BF2-96AC-2400-AD42-400248740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2EB588-422C-1482-AE55-A2D8F909E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5657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CEEF52-420F-B027-D01E-B3FC78C94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8F4C7B-44B7-0ADC-D091-AE3DFADE9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74F1E0-5A96-53C7-3EE9-57AA176F6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21662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79B46-669D-D7E2-2A69-F93174ACA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F315A-D937-BAFB-4BB5-334DC66C3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69B37F-8BB0-F40E-471A-746D30960C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14C3C-0B33-BCAA-8F55-E4C58B6A3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634F09-BAAC-73C8-ECC9-B856E2B2C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C3626E-184C-49C0-C5FA-0F63F0E54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5427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2F211-DA58-319C-3A72-A679BE3CB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069A85-8CE0-9CF1-111C-A925627EE9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E5206A-4A0C-FFE2-DF34-05B58D2F94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EDED69-2CE9-74FC-4163-2B448EE1F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DEF040-892D-06A9-5830-2A64AFE23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11FCF-EAD2-1BB5-C1C3-515246E89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5809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2A1512-AF5E-DD5E-63F3-8DB4EDF2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ABFAA-40A9-757F-1C1F-CD8EA121D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4EFCF-CF40-39FC-A2A7-F13EA255F7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43042-B7CF-EEB8-AF88-D4393DB97A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Morteza Khosrotabar - ANSYMB WiSe2425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412E7-6092-BBF9-BA0D-4EA80A0152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64B61B-9B04-49B4-A8E0-E7262971DFF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90049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20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9.png"/><Relationship Id="rId5" Type="http://schemas.microsoft.com/office/2007/relationships/media" Target="../media/media3.mp4"/><Relationship Id="rId10" Type="http://schemas.openxmlformats.org/officeDocument/2006/relationships/image" Target="../media/image18.png"/><Relationship Id="rId4" Type="http://schemas.openxmlformats.org/officeDocument/2006/relationships/video" Target="../media/media2.mp4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983DC1-BD5D-6B65-C72F-26A5646277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83581"/>
          </a:xfrm>
        </p:spPr>
        <p:txBody>
          <a:bodyPr>
            <a:normAutofit/>
          </a:bodyPr>
          <a:lstStyle/>
          <a:p>
            <a:r>
              <a:rPr lang="en-GB" sz="4800" b="1" dirty="0">
                <a:ln>
                  <a:solidFill>
                    <a:schemeClr val="tx1"/>
                  </a:solidFill>
                </a:ln>
                <a:solidFill>
                  <a:srgbClr val="FFFFFF"/>
                </a:solidFill>
                <a:effectLst>
                  <a:glow rad="88900">
                    <a:schemeClr val="tx1"/>
                  </a:glow>
                </a:effectLst>
                <a:latin typeface="Arial Rounded MT Bold" panose="020F0704030504030204" pitchFamily="34" charset="0"/>
              </a:rPr>
              <a:t>Unlocking the Secrets of Brain-Body Energy Dynamics in Movement</a:t>
            </a:r>
            <a:endParaRPr lang="en-DE" sz="4800" b="1" dirty="0">
              <a:ln>
                <a:solidFill>
                  <a:schemeClr val="tx1"/>
                </a:solidFill>
              </a:ln>
              <a:solidFill>
                <a:srgbClr val="FFFFFF"/>
              </a:solidFill>
              <a:effectLst>
                <a:glow rad="88900">
                  <a:schemeClr val="tx1"/>
                </a:glo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BDBC43A-4882-3DC3-A4F8-CCE613F865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81713"/>
            <a:ext cx="9144000" cy="696685"/>
          </a:xfrm>
        </p:spPr>
        <p:txBody>
          <a:bodyPr>
            <a:normAutofit fontScale="85000" lnSpcReduction="20000"/>
          </a:bodyPr>
          <a:lstStyle/>
          <a:p>
            <a:r>
              <a:rPr lang="en-DE" dirty="0">
                <a:solidFill>
                  <a:schemeClr val="bg1"/>
                </a:solidFill>
                <a:effectLst>
                  <a:glow rad="25400">
                    <a:schemeClr val="tx1"/>
                  </a:glow>
                </a:effectLst>
                <a:latin typeface="Arial Rounded MT Bold" panose="020F0704030504030204" pitchFamily="34" charset="0"/>
              </a:rPr>
              <a:t>Morteza Khosrotabar</a:t>
            </a:r>
          </a:p>
          <a:p>
            <a:r>
              <a:rPr lang="en-DE" dirty="0">
                <a:solidFill>
                  <a:schemeClr val="bg1"/>
                </a:solidFill>
                <a:effectLst>
                  <a:glow rad="25400">
                    <a:schemeClr val="tx1"/>
                  </a:glow>
                </a:effectLst>
                <a:latin typeface="Arial Rounded MT Bold" panose="020F0704030504030204" pitchFamily="34" charset="0"/>
              </a:rPr>
              <a:t>ANSYMB WiSe2425</a:t>
            </a:r>
          </a:p>
        </p:txBody>
      </p:sp>
    </p:spTree>
    <p:extLst>
      <p:ext uri="{BB962C8B-B14F-4D97-AF65-F5344CB8AC3E}">
        <p14:creationId xmlns:p14="http://schemas.microsoft.com/office/powerpoint/2010/main" val="285899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BEF6E-29D5-CAA1-8B23-52BED1241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3600" dirty="0">
                <a:solidFill>
                  <a:srgbClr val="0C2136"/>
                </a:solidFill>
              </a:rPr>
              <a:t>Why is this research important?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61AB036-98C6-EFDC-15F4-B30F7EC14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263" y="1823058"/>
            <a:ext cx="6226966" cy="3211884"/>
          </a:xfrm>
        </p:spPr>
        <p:txBody>
          <a:bodyPr anchor="t">
            <a:norm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Understanding how the brain controls movement and energy use.</a:t>
            </a:r>
            <a:br>
              <a:rPr lang="en-DE" sz="2400" dirty="0">
                <a:solidFill>
                  <a:schemeClr val="tx2"/>
                </a:solidFill>
              </a:rPr>
            </a:br>
            <a:endParaRPr lang="en-DE" sz="2400" dirty="0">
              <a:solidFill>
                <a:schemeClr val="tx2"/>
              </a:solidFill>
            </a:endParaRPr>
          </a:p>
          <a:p>
            <a:r>
              <a:rPr lang="en-GB" sz="2400" dirty="0">
                <a:solidFill>
                  <a:schemeClr val="tx2"/>
                </a:solidFill>
              </a:rPr>
              <a:t>Linking brain signals with metabolic cost to revolutionize assistive technologies.</a:t>
            </a:r>
            <a:br>
              <a:rPr lang="en-DE" sz="2400" dirty="0">
                <a:solidFill>
                  <a:schemeClr val="tx2"/>
                </a:solidFill>
              </a:rPr>
            </a:br>
            <a:endParaRPr lang="en-DE" sz="2400" dirty="0">
              <a:solidFill>
                <a:schemeClr val="tx2"/>
              </a:solidFill>
            </a:endParaRPr>
          </a:p>
          <a:p>
            <a:r>
              <a:rPr lang="en-GB" sz="2400" dirty="0">
                <a:solidFill>
                  <a:schemeClr val="tx2"/>
                </a:solidFill>
              </a:rPr>
              <a:t>Opportunity to contribute to life-changing innovations</a:t>
            </a:r>
            <a:r>
              <a:rPr lang="en-DE" sz="2400" dirty="0">
                <a:solidFill>
                  <a:schemeClr val="tx2"/>
                </a:solidFill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5FFFD8-EA8B-81CF-EBA9-A17CFCE70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464B61B-9B04-49B4-A8E0-E7262971DFF2}" type="slidenum">
              <a:rPr lang="en-DE" smtClean="0"/>
              <a:pPr>
                <a:spcAft>
                  <a:spcPts val="600"/>
                </a:spcAft>
              </a:pPr>
              <a:t>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CC363-071C-1B70-BA08-9F0B51653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Morteza Khosrotabar - ANSYMB WiSe2425</a:t>
            </a:r>
            <a:endParaRPr lang="en-DE"/>
          </a:p>
        </p:txBody>
      </p:sp>
      <p:pic>
        <p:nvPicPr>
          <p:cNvPr id="6" name="Picture 5" descr="A brain with different symbols&#10;&#10;Description automatically generated with medium confidence">
            <a:extLst>
              <a:ext uri="{FF2B5EF4-FFF2-40B4-BE49-F238E27FC236}">
                <a16:creationId xmlns:a16="http://schemas.microsoft.com/office/drawing/2014/main" id="{0124777B-E542-7D69-0555-534795796D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19" t="10732" r="5554" b="3563"/>
          <a:stretch/>
        </p:blipFill>
        <p:spPr>
          <a:xfrm>
            <a:off x="7127820" y="1685194"/>
            <a:ext cx="4142232" cy="3888642"/>
          </a:xfrm>
          <a:prstGeom prst="snip2SameRect">
            <a:avLst>
              <a:gd name="adj1" fmla="val 6293"/>
              <a:gd name="adj2" fmla="val 38253"/>
            </a:avLst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7466870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ACC64-3556-13C4-A4B8-227B21488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solidFill>
                  <a:srgbClr val="0C2136"/>
                </a:solidFill>
              </a:rPr>
              <a:t>What Are We Trying to Discover?</a:t>
            </a:r>
            <a:endParaRPr lang="en-DE" sz="3600" dirty="0">
              <a:solidFill>
                <a:srgbClr val="0C213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0F9A4-305B-BC38-CE63-6A386FBA7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396" y="1732970"/>
            <a:ext cx="6647994" cy="3042442"/>
          </a:xfrm>
        </p:spPr>
        <p:txBody>
          <a:bodyPr>
            <a:noAutofit/>
          </a:bodyPr>
          <a:lstStyle/>
          <a:p>
            <a:r>
              <a:rPr lang="en-GB" sz="2400" dirty="0">
                <a:solidFill>
                  <a:schemeClr val="tx2"/>
                </a:solidFill>
              </a:rPr>
              <a:t>How does brain activity change with different walking speeds and carried weights?</a:t>
            </a:r>
            <a:br>
              <a:rPr lang="en-DE" sz="2400" dirty="0">
                <a:solidFill>
                  <a:schemeClr val="tx2"/>
                </a:solidFill>
              </a:rPr>
            </a:br>
            <a:endParaRPr lang="en-DE" sz="2400" dirty="0">
              <a:solidFill>
                <a:schemeClr val="tx2"/>
              </a:solidFill>
            </a:endParaRPr>
          </a:p>
          <a:p>
            <a:r>
              <a:rPr lang="en-GB" sz="2400" dirty="0">
                <a:solidFill>
                  <a:schemeClr val="tx2"/>
                </a:solidFill>
              </a:rPr>
              <a:t>Can we find patterns that link brain signals to energy expenditure (COT)?</a:t>
            </a:r>
            <a:br>
              <a:rPr lang="en-DE" sz="2400" dirty="0">
                <a:solidFill>
                  <a:schemeClr val="tx2"/>
                </a:solidFill>
              </a:rPr>
            </a:br>
            <a:endParaRPr lang="en-DE" sz="2400" dirty="0">
              <a:solidFill>
                <a:schemeClr val="tx2"/>
              </a:solidFill>
            </a:endParaRPr>
          </a:p>
          <a:p>
            <a:r>
              <a:rPr lang="en-GB" sz="2400" dirty="0">
                <a:solidFill>
                  <a:schemeClr val="tx2"/>
                </a:solidFill>
              </a:rPr>
              <a:t>How can this knowledge improve the design of assistive devices?</a:t>
            </a:r>
            <a:endParaRPr lang="en-DE" sz="2400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F7636-C28F-573F-F9EE-68D4AD9D0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6F5C2-9B77-AD7D-0C61-B2FE71DE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1FFBB4E-74E3-45E9-1E24-9DAD46597AB8}"/>
              </a:ext>
            </a:extLst>
          </p:cNvPr>
          <p:cNvGrpSpPr>
            <a:grpSpLocks noChangeAspect="1"/>
          </p:cNvGrpSpPr>
          <p:nvPr/>
        </p:nvGrpSpPr>
        <p:grpSpPr>
          <a:xfrm>
            <a:off x="7209679" y="1357918"/>
            <a:ext cx="3878822" cy="3780000"/>
            <a:chOff x="1175730" y="631064"/>
            <a:chExt cx="3371586" cy="3285685"/>
          </a:xfrm>
        </p:grpSpPr>
        <p:pic>
          <p:nvPicPr>
            <p:cNvPr id="31" name="Graphic 30" descr="Right And Left Brain with solid fill">
              <a:extLst>
                <a:ext uri="{FF2B5EF4-FFF2-40B4-BE49-F238E27FC236}">
                  <a16:creationId xmlns:a16="http://schemas.microsoft.com/office/drawing/2014/main" id="{7727960E-C8C6-03BD-3E8E-920FCA5B00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405914" y="631064"/>
              <a:ext cx="914400" cy="914400"/>
            </a:xfrm>
            <a:prstGeom prst="rect">
              <a:avLst/>
            </a:prstGeom>
          </p:spPr>
        </p:pic>
        <p:pic>
          <p:nvPicPr>
            <p:cNvPr id="32" name="Graphic 31" descr="Muscular arm with solid fill">
              <a:extLst>
                <a:ext uri="{FF2B5EF4-FFF2-40B4-BE49-F238E27FC236}">
                  <a16:creationId xmlns:a16="http://schemas.microsoft.com/office/drawing/2014/main" id="{6381DD97-87DB-D913-BFF4-6E6DC74CF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32916" y="2687248"/>
              <a:ext cx="914400" cy="914400"/>
            </a:xfrm>
            <a:prstGeom prst="rect">
              <a:avLst/>
            </a:prstGeom>
          </p:spPr>
        </p:pic>
        <p:pic>
          <p:nvPicPr>
            <p:cNvPr id="33" name="Graphic 32" descr="Fuel with solid fill">
              <a:extLst>
                <a:ext uri="{FF2B5EF4-FFF2-40B4-BE49-F238E27FC236}">
                  <a16:creationId xmlns:a16="http://schemas.microsoft.com/office/drawing/2014/main" id="{284C4E5D-9848-BB51-941D-11BF65A655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75730" y="2680809"/>
              <a:ext cx="914400" cy="914400"/>
            </a:xfrm>
            <a:prstGeom prst="rect">
              <a:avLst/>
            </a:prstGeom>
          </p:spPr>
        </p:pic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C16C1CCF-37BB-370D-3CCF-0C0E03FF44A1}"/>
                </a:ext>
              </a:extLst>
            </p:cNvPr>
            <p:cNvSpPr/>
            <p:nvPr/>
          </p:nvSpPr>
          <p:spPr>
            <a:xfrm>
              <a:off x="1423114" y="1036749"/>
              <a:ext cx="2880000" cy="2880000"/>
            </a:xfrm>
            <a:prstGeom prst="arc">
              <a:avLst>
                <a:gd name="adj1" fmla="val 17382662"/>
                <a:gd name="adj2" fmla="val 636785"/>
              </a:avLst>
            </a:prstGeom>
            <a:ln w="57150">
              <a:solidFill>
                <a:schemeClr val="tx1">
                  <a:lumMod val="65000"/>
                  <a:lumOff val="35000"/>
                </a:schemeClr>
              </a:solidFill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B7A0CF59-F775-9FAE-1066-31F715506D43}"/>
                </a:ext>
              </a:extLst>
            </p:cNvPr>
            <p:cNvSpPr/>
            <p:nvPr/>
          </p:nvSpPr>
          <p:spPr>
            <a:xfrm>
              <a:off x="1423114" y="1036749"/>
              <a:ext cx="2880000" cy="2880000"/>
            </a:xfrm>
            <a:prstGeom prst="arc">
              <a:avLst>
                <a:gd name="adj1" fmla="val 3029579"/>
                <a:gd name="adj2" fmla="val 7998279"/>
              </a:avLst>
            </a:prstGeom>
            <a:ln w="57150">
              <a:solidFill>
                <a:schemeClr val="tx1">
                  <a:lumMod val="65000"/>
                  <a:lumOff val="35000"/>
                </a:schemeClr>
              </a:solidFill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39" name="Arc 38">
              <a:extLst>
                <a:ext uri="{FF2B5EF4-FFF2-40B4-BE49-F238E27FC236}">
                  <a16:creationId xmlns:a16="http://schemas.microsoft.com/office/drawing/2014/main" id="{FD96CF13-BB8E-BF13-9C5B-EC4A3267E35B}"/>
                </a:ext>
              </a:extLst>
            </p:cNvPr>
            <p:cNvSpPr/>
            <p:nvPr/>
          </p:nvSpPr>
          <p:spPr>
            <a:xfrm>
              <a:off x="1423114" y="1036749"/>
              <a:ext cx="2880000" cy="2880000"/>
            </a:xfrm>
            <a:prstGeom prst="arc">
              <a:avLst>
                <a:gd name="adj1" fmla="val 10218395"/>
                <a:gd name="adj2" fmla="val 14977449"/>
              </a:avLst>
            </a:prstGeom>
            <a:ln w="57150">
              <a:solidFill>
                <a:schemeClr val="tx1">
                  <a:lumMod val="65000"/>
                  <a:lumOff val="35000"/>
                </a:schemeClr>
              </a:solidFill>
              <a:headEnd type="triangl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7857546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B1A1C-047B-7508-3FF7-4F2B20D2E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Our Methodology: How Do We Measure This?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FFC98-2D45-F775-8F82-95639FA95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263" y="1494371"/>
            <a:ext cx="11481474" cy="1432657"/>
          </a:xfrm>
        </p:spPr>
        <p:txBody>
          <a:bodyPr>
            <a:normAutofit/>
          </a:bodyPr>
          <a:lstStyle/>
          <a:p>
            <a:r>
              <a:rPr lang="en-GB" b="1" dirty="0"/>
              <a:t>EEG &amp; EMG:</a:t>
            </a:r>
            <a:r>
              <a:rPr lang="en-GB" dirty="0"/>
              <a:t> Recording brain and muscle activity during walking.</a:t>
            </a:r>
            <a:endParaRPr lang="en-DE" dirty="0"/>
          </a:p>
          <a:p>
            <a:r>
              <a:rPr lang="en-GB" b="1" dirty="0"/>
              <a:t>Indirect Calorimetry (K5 Device):</a:t>
            </a:r>
            <a:r>
              <a:rPr lang="en-GB" dirty="0"/>
              <a:t> Measuring the cost of transport (COT).</a:t>
            </a:r>
            <a:endParaRPr lang="en-DE" dirty="0"/>
          </a:p>
          <a:p>
            <a:r>
              <a:rPr lang="en-GB" dirty="0"/>
              <a:t>Combining these measurements to understand the brain-energy link.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0EDBB4-C5DD-7266-29B4-2AE74F25D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A02A6-9EC8-871D-7257-DAD0D920E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pic>
        <p:nvPicPr>
          <p:cNvPr id="11" name="Picture 10" descr="A person wearing a cap with wires on his head&#10;&#10;Description automatically generated">
            <a:extLst>
              <a:ext uri="{FF2B5EF4-FFF2-40B4-BE49-F238E27FC236}">
                <a16:creationId xmlns:a16="http://schemas.microsoft.com/office/drawing/2014/main" id="{3658624A-DA43-955B-BAA2-3CEDE6022B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235"/>
          <a:stretch/>
        </p:blipFill>
        <p:spPr>
          <a:xfrm>
            <a:off x="1251421" y="3613541"/>
            <a:ext cx="2301224" cy="22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CD28F83-38D8-5D21-6515-B7C39AC4E0C3}"/>
              </a:ext>
            </a:extLst>
          </p:cNvPr>
          <p:cNvSpPr txBox="1"/>
          <p:nvPr/>
        </p:nvSpPr>
        <p:spPr>
          <a:xfrm>
            <a:off x="1181264" y="3003254"/>
            <a:ext cx="2441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1600" dirty="0"/>
              <a:t>64-channels EEG System by Brain Product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A842267-9EF8-707E-5715-545E4FD08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8842" y="3613541"/>
            <a:ext cx="2287035" cy="2232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2C80615-75BB-A8AD-603F-FD3F82302ECC}"/>
              </a:ext>
            </a:extLst>
          </p:cNvPr>
          <p:cNvSpPr txBox="1"/>
          <p:nvPr/>
        </p:nvSpPr>
        <p:spPr>
          <a:xfrm>
            <a:off x="3871590" y="3003254"/>
            <a:ext cx="2441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1600" dirty="0"/>
              <a:t>16 Wireless EMG sensors by Delsys group</a:t>
            </a:r>
          </a:p>
        </p:txBody>
      </p:sp>
      <p:pic>
        <p:nvPicPr>
          <p:cNvPr id="1027" name="Picture 3" descr="Wearable Metabolic System for both field and laboratory testing">
            <a:extLst>
              <a:ext uri="{FF2B5EF4-FFF2-40B4-BE49-F238E27FC236}">
                <a16:creationId xmlns:a16="http://schemas.microsoft.com/office/drawing/2014/main" id="{D740F878-63E4-11C8-6EBD-42910DF39E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51" r="19222" b="43662"/>
          <a:stretch/>
        </p:blipFill>
        <p:spPr bwMode="auto">
          <a:xfrm>
            <a:off x="6687128" y="3613541"/>
            <a:ext cx="4307760" cy="22320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A25B4B5-F842-361C-A137-F65A4E13CF33}"/>
              </a:ext>
            </a:extLst>
          </p:cNvPr>
          <p:cNvSpPr txBox="1"/>
          <p:nvPr/>
        </p:nvSpPr>
        <p:spPr>
          <a:xfrm>
            <a:off x="7564276" y="3003254"/>
            <a:ext cx="2553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1600" dirty="0"/>
              <a:t>K5 device from COSMED The Metabolic Company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C933BA-27DB-7564-9458-430135BFF199}"/>
              </a:ext>
            </a:extLst>
          </p:cNvPr>
          <p:cNvSpPr txBox="1"/>
          <p:nvPr/>
        </p:nvSpPr>
        <p:spPr>
          <a:xfrm>
            <a:off x="6687128" y="5845541"/>
            <a:ext cx="43012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https://www.cosmed.com/de/produkte/spiroergometrie/k5</a:t>
            </a:r>
            <a:endParaRPr lang="en-DE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991E83-79C1-351C-19D3-4F5959ECE8EB}"/>
              </a:ext>
            </a:extLst>
          </p:cNvPr>
          <p:cNvSpPr txBox="1"/>
          <p:nvPr/>
        </p:nvSpPr>
        <p:spPr>
          <a:xfrm>
            <a:off x="3924552" y="5845541"/>
            <a:ext cx="228703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</a:rPr>
              <a:t>https://delsyseurope.com/trigno/</a:t>
            </a:r>
            <a:endParaRPr lang="en-DE" sz="11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7907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A126D-8345-9575-D7FA-333BCB6C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Different Walking Conditions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14BCC-65D0-ABC7-C877-8665B7531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263" y="1822361"/>
            <a:ext cx="4840851" cy="3592776"/>
          </a:xfrm>
        </p:spPr>
        <p:txBody>
          <a:bodyPr>
            <a:normAutofit/>
          </a:bodyPr>
          <a:lstStyle/>
          <a:p>
            <a:r>
              <a:rPr lang="en-GB" sz="2200" b="1" dirty="0"/>
              <a:t>Variable Speeds:</a:t>
            </a:r>
            <a:r>
              <a:rPr lang="en-GB" sz="2200" dirty="0"/>
              <a:t> Slow, moderate, and fast walking.</a:t>
            </a:r>
            <a:br>
              <a:rPr lang="en-DE" sz="2200" dirty="0"/>
            </a:br>
            <a:endParaRPr lang="en-DE" sz="2200" dirty="0"/>
          </a:p>
          <a:p>
            <a:r>
              <a:rPr lang="en-GB" sz="2200" b="1" dirty="0"/>
              <a:t>Variable Loads:</a:t>
            </a:r>
            <a:r>
              <a:rPr lang="en-GB" sz="2200" dirty="0"/>
              <a:t> Carrying light, medium, and heavy weights.</a:t>
            </a:r>
            <a:br>
              <a:rPr lang="en-DE" sz="2200" dirty="0"/>
            </a:br>
            <a:endParaRPr lang="en-DE" sz="2200" dirty="0"/>
          </a:p>
          <a:p>
            <a:r>
              <a:rPr lang="en-GB" sz="2200" b="1" dirty="0"/>
              <a:t>Objective:</a:t>
            </a:r>
            <a:r>
              <a:rPr lang="en-GB" sz="2200" dirty="0"/>
              <a:t> Observe how these variables affect brain activity and energy</a:t>
            </a:r>
            <a:r>
              <a:rPr lang="en-DE" sz="2200" dirty="0"/>
              <a:t> </a:t>
            </a:r>
            <a:r>
              <a:rPr lang="en-GB" sz="2200" dirty="0"/>
              <a:t>expenditure.</a:t>
            </a:r>
            <a:endParaRPr lang="en-DE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2093F2-6D43-DECB-3077-4C2DED9E5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B6A0-6E7E-C8C7-1929-FE4D0A3F7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pic>
        <p:nvPicPr>
          <p:cNvPr id="6" name="video_2024-09-19_14-57-47">
            <a:hlinkClick r:id="" action="ppaction://media"/>
            <a:extLst>
              <a:ext uri="{FF2B5EF4-FFF2-40B4-BE49-F238E27FC236}">
                <a16:creationId xmlns:a16="http://schemas.microsoft.com/office/drawing/2014/main" id="{041E3419-CEEF-FEEA-2E68-F992293937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42043" y="1815137"/>
            <a:ext cx="2025000" cy="36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video_2024-09-19_14-58-23">
            <a:hlinkClick r:id="" action="ppaction://media"/>
            <a:extLst>
              <a:ext uri="{FF2B5EF4-FFF2-40B4-BE49-F238E27FC236}">
                <a16:creationId xmlns:a16="http://schemas.microsoft.com/office/drawing/2014/main" id="{06AC65E3-3637-C699-D44D-6A9D6D1414B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787618" y="1815137"/>
            <a:ext cx="2025000" cy="36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video_2024-09-19_14-58-27">
            <a:hlinkClick r:id="" action="ppaction://media"/>
            <a:extLst>
              <a:ext uri="{FF2B5EF4-FFF2-40B4-BE49-F238E27FC236}">
                <a16:creationId xmlns:a16="http://schemas.microsoft.com/office/drawing/2014/main" id="{3B4E4B72-D102-B494-B84E-5C2A74F574F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496468" y="1818766"/>
            <a:ext cx="2025000" cy="36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19668BF-79AA-C601-0E81-C56B0BC425FF}"/>
              </a:ext>
            </a:extLst>
          </p:cNvPr>
          <p:cNvGrpSpPr/>
          <p:nvPr/>
        </p:nvGrpSpPr>
        <p:grpSpPr>
          <a:xfrm>
            <a:off x="5808059" y="5501515"/>
            <a:ext cx="1322084" cy="430360"/>
            <a:chOff x="5808059" y="5501515"/>
            <a:chExt cx="1322084" cy="430360"/>
          </a:xfrm>
        </p:grpSpPr>
        <p:pic>
          <p:nvPicPr>
            <p:cNvPr id="10" name="Graphic 9" descr="Dumbbell with solid fill">
              <a:extLst>
                <a:ext uri="{FF2B5EF4-FFF2-40B4-BE49-F238E27FC236}">
                  <a16:creationId xmlns:a16="http://schemas.microsoft.com/office/drawing/2014/main" id="{046E66FE-C362-ADD6-3C1A-005F970FF5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9865973">
              <a:off x="5808059" y="5501515"/>
              <a:ext cx="430360" cy="43036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0ED48A6-2E09-4F06-662F-7C2452A27B49}"/>
                </a:ext>
              </a:extLst>
            </p:cNvPr>
            <p:cNvSpPr txBox="1"/>
            <p:nvPr/>
          </p:nvSpPr>
          <p:spPr>
            <a:xfrm>
              <a:off x="6223000" y="5516639"/>
              <a:ext cx="9071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2*1kg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4DCC0DA-0703-6677-789B-19A687878808}"/>
              </a:ext>
            </a:extLst>
          </p:cNvPr>
          <p:cNvGrpSpPr/>
          <p:nvPr/>
        </p:nvGrpSpPr>
        <p:grpSpPr>
          <a:xfrm>
            <a:off x="7993501" y="5501514"/>
            <a:ext cx="1322084" cy="430360"/>
            <a:chOff x="5808059" y="5501515"/>
            <a:chExt cx="1322084" cy="430360"/>
          </a:xfrm>
        </p:grpSpPr>
        <p:pic>
          <p:nvPicPr>
            <p:cNvPr id="16" name="Graphic 15" descr="Dumbbell with solid fill">
              <a:extLst>
                <a:ext uri="{FF2B5EF4-FFF2-40B4-BE49-F238E27FC236}">
                  <a16:creationId xmlns:a16="http://schemas.microsoft.com/office/drawing/2014/main" id="{9456527E-5094-8ACF-1159-5E53610C9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9865973">
              <a:off x="5808059" y="5501515"/>
              <a:ext cx="430360" cy="43036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3524658-AC56-1F28-7B62-C5FF634938EA}"/>
                </a:ext>
              </a:extLst>
            </p:cNvPr>
            <p:cNvSpPr txBox="1"/>
            <p:nvPr/>
          </p:nvSpPr>
          <p:spPr>
            <a:xfrm>
              <a:off x="6223000" y="5516639"/>
              <a:ext cx="9071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2*2kg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0996510-9215-301B-FFA6-70CF8A626E42}"/>
              </a:ext>
            </a:extLst>
          </p:cNvPr>
          <p:cNvGrpSpPr/>
          <p:nvPr/>
        </p:nvGrpSpPr>
        <p:grpSpPr>
          <a:xfrm>
            <a:off x="10139076" y="5501514"/>
            <a:ext cx="1322084" cy="430360"/>
            <a:chOff x="5808059" y="5501515"/>
            <a:chExt cx="1322084" cy="430360"/>
          </a:xfrm>
        </p:grpSpPr>
        <p:pic>
          <p:nvPicPr>
            <p:cNvPr id="19" name="Graphic 18" descr="Dumbbell with solid fill">
              <a:extLst>
                <a:ext uri="{FF2B5EF4-FFF2-40B4-BE49-F238E27FC236}">
                  <a16:creationId xmlns:a16="http://schemas.microsoft.com/office/drawing/2014/main" id="{74A5D5BE-E6A8-25E1-BB10-0C8B10120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9865973">
              <a:off x="5808059" y="5501515"/>
              <a:ext cx="430360" cy="43036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10C01F2-C071-CF40-5918-A4440318CF28}"/>
                </a:ext>
              </a:extLst>
            </p:cNvPr>
            <p:cNvSpPr txBox="1"/>
            <p:nvPr/>
          </p:nvSpPr>
          <p:spPr>
            <a:xfrm>
              <a:off x="6223000" y="5516639"/>
              <a:ext cx="9071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2*4kg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87918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9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649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9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B89F6-014C-C398-5755-2A57171EB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You Do?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0ECEB-EBD5-6531-0EA4-AD4C80E44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263" y="1548801"/>
            <a:ext cx="7366337" cy="3981141"/>
          </a:xfrm>
        </p:spPr>
        <p:txBody>
          <a:bodyPr>
            <a:normAutofit/>
          </a:bodyPr>
          <a:lstStyle/>
          <a:p>
            <a:r>
              <a:rPr lang="en-US" b="1" dirty="0"/>
              <a:t>Data Collection:</a:t>
            </a:r>
            <a:endParaRPr lang="en-DE" b="1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DE" dirty="0"/>
              <a:t> </a:t>
            </a:r>
            <a:r>
              <a:rPr lang="en-GB" dirty="0"/>
              <a:t>Conduct experiments using EEG, EMG, and the K5 device.</a:t>
            </a:r>
            <a:endParaRPr lang="en-DE" dirty="0"/>
          </a:p>
          <a:p>
            <a:r>
              <a:rPr lang="en-US" b="1" dirty="0"/>
              <a:t>Data Analysis:</a:t>
            </a:r>
            <a:endParaRPr lang="en-DE" b="1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DE" dirty="0"/>
              <a:t> </a:t>
            </a:r>
            <a:r>
              <a:rPr lang="en-GB" dirty="0"/>
              <a:t>Learn to process and interpret neurological, muscular, and metabolic data.</a:t>
            </a:r>
            <a:endParaRPr lang="en-DE" dirty="0"/>
          </a:p>
          <a:p>
            <a:r>
              <a:rPr lang="en-US" b="1" dirty="0"/>
              <a:t>Collaboration:</a:t>
            </a:r>
            <a:endParaRPr lang="en-DE" b="1" dirty="0"/>
          </a:p>
          <a:p>
            <a:pPr lvl="1">
              <a:buFont typeface="Wingdings" panose="05000000000000000000" pitchFamily="2" charset="2"/>
              <a:buChar char="q"/>
            </a:pPr>
            <a:r>
              <a:rPr lang="en-DE" dirty="0"/>
              <a:t> </a:t>
            </a:r>
            <a:r>
              <a:rPr lang="en-GB" dirty="0"/>
              <a:t>Work with a multidisciplinary team of researchers and fellow students.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3A2722-C510-E601-1631-BCEA80D7F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03AEF-94E9-B48B-2459-86547E87D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pic>
        <p:nvPicPr>
          <p:cNvPr id="3074" name="Picture 2" descr="esumedics - Careers">
            <a:extLst>
              <a:ext uri="{FF2B5EF4-FFF2-40B4-BE49-F238E27FC236}">
                <a16:creationId xmlns:a16="http://schemas.microsoft.com/office/drawing/2014/main" id="{1E2A95AB-AAAA-BA04-84B4-7758F26B0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0664" y="1967139"/>
            <a:ext cx="4600260" cy="292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12574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18CBC-838F-09EE-0A6B-0DD986209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Skills and Knowledge You'll Gain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9A229-A0D0-C3CB-B96D-6DA5AADDB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263" y="1879600"/>
            <a:ext cx="5591630" cy="3933804"/>
          </a:xfrm>
        </p:spPr>
        <p:txBody>
          <a:bodyPr/>
          <a:lstStyle/>
          <a:p>
            <a:r>
              <a:rPr lang="en-GB" dirty="0"/>
              <a:t>Hands-on experience with cutting-edge neuroscience and </a:t>
            </a:r>
            <a:r>
              <a:rPr lang="en-DE" dirty="0"/>
              <a:t>biomechanics</a:t>
            </a:r>
            <a:r>
              <a:rPr lang="en-GB" dirty="0"/>
              <a:t> measurement tools.</a:t>
            </a:r>
            <a:endParaRPr lang="en-DE" dirty="0"/>
          </a:p>
          <a:p>
            <a:r>
              <a:rPr lang="en-GB" dirty="0"/>
              <a:t>Developing knowledge about the neural mechanisms underlying human movement.</a:t>
            </a:r>
            <a:endParaRPr lang="en-DE" dirty="0"/>
          </a:p>
          <a:p>
            <a:r>
              <a:rPr lang="en-GB" dirty="0"/>
              <a:t>Proficiency in data analysis and research methodologies.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51B08-8573-8A09-A557-742BBB521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64B61B-9B04-49B4-A8E0-E7262971DFF2}" type="slidenum">
              <a:rPr lang="en-DE" smtClean="0"/>
              <a:t>7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BC169-94B5-D0C1-55B2-F79A80B85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Morteza Khosrotabar - ANSYMB WiSe2425</a:t>
            </a:r>
            <a:endParaRPr lang="en-DE"/>
          </a:p>
        </p:txBody>
      </p:sp>
      <p:pic>
        <p:nvPicPr>
          <p:cNvPr id="10" name="Picture 9" descr="A cloud with words in it&#10;&#10;Description automatically generated">
            <a:extLst>
              <a:ext uri="{FF2B5EF4-FFF2-40B4-BE49-F238E27FC236}">
                <a16:creationId xmlns:a16="http://schemas.microsoft.com/office/drawing/2014/main" id="{7823297E-5218-9B86-B35E-A7AD5E4DC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" t="15233" r="1534" b="15978"/>
          <a:stretch/>
        </p:blipFill>
        <p:spPr>
          <a:xfrm>
            <a:off x="6245108" y="1469310"/>
            <a:ext cx="5696857" cy="406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49898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Wood human figure">
            <a:extLst>
              <a:ext uri="{FF2B5EF4-FFF2-40B4-BE49-F238E27FC236}">
                <a16:creationId xmlns:a16="http://schemas.microsoft.com/office/drawing/2014/main" id="{E0AE5C24-94B5-7108-E409-13DA627611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FFE30AF2-7FBE-56B3-297E-D67BA97648F8}"/>
              </a:ext>
            </a:extLst>
          </p:cNvPr>
          <p:cNvSpPr txBox="1"/>
          <p:nvPr/>
        </p:nvSpPr>
        <p:spPr>
          <a:xfrm>
            <a:off x="6428930" y="3278759"/>
            <a:ext cx="5443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4800" dirty="0">
                <a:latin typeface="Arial Rounded MT Bold" panose="020F0704030504030204" pitchFamily="34" charset="0"/>
              </a:rPr>
              <a:t>Any Questions?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15F27DC-3AA7-C3DE-6848-0F07CD97D6F0}"/>
              </a:ext>
            </a:extLst>
          </p:cNvPr>
          <p:cNvSpPr txBox="1"/>
          <p:nvPr/>
        </p:nvSpPr>
        <p:spPr>
          <a:xfrm>
            <a:off x="6428930" y="1938704"/>
            <a:ext cx="33391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3200" dirty="0">
                <a:latin typeface="Arial Rounded MT Bold" panose="020F0704030504030204" pitchFamily="34" charset="0"/>
              </a:rPr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360858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689</TotalTime>
  <Words>359</Words>
  <Application>Microsoft Office PowerPoint</Application>
  <PresentationFormat>Widescreen</PresentationFormat>
  <Paragraphs>53</Paragraphs>
  <Slides>8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Arial Rounded MT Bold</vt:lpstr>
      <vt:lpstr>Wingdings</vt:lpstr>
      <vt:lpstr>Custom Design</vt:lpstr>
      <vt:lpstr>Unlocking the Secrets of Brain-Body Energy Dynamics in Movement</vt:lpstr>
      <vt:lpstr>Why is this research important?</vt:lpstr>
      <vt:lpstr>What Are We Trying to Discover?</vt:lpstr>
      <vt:lpstr>Our Methodology: How Do We Measure This?</vt:lpstr>
      <vt:lpstr>Exploring Different Walking Conditions</vt:lpstr>
      <vt:lpstr>What Will You Do?</vt:lpstr>
      <vt:lpstr>Skills and Knowledge You'll Gain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Morteza Khosrotabar</dc:creator>
  <cp:lastModifiedBy>Morteza Khosrotabar</cp:lastModifiedBy>
  <cp:revision>8</cp:revision>
  <dcterms:created xsi:type="dcterms:W3CDTF">2024-10-13T12:42:39Z</dcterms:created>
  <dcterms:modified xsi:type="dcterms:W3CDTF">2024-10-14T00:12:37Z</dcterms:modified>
</cp:coreProperties>
</file>

<file path=docProps/thumbnail.jpeg>
</file>